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0786" autoAdjust="0"/>
  </p:normalViewPr>
  <p:slideViewPr>
    <p:cSldViewPr snapToGrid="0">
      <p:cViewPr varScale="1">
        <p:scale>
          <a:sx n="127" d="100"/>
          <a:sy n="127" d="100"/>
        </p:scale>
        <p:origin x="1224" y="160"/>
      </p:cViewPr>
      <p:guideLst>
        <p:guide orient="horz" pos="162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4d39d3786a_1_88:notes"/>
          <p:cNvSpPr txBox="1">
            <a:spLocks noGrp="1"/>
          </p:cNvSpPr>
          <p:nvPr>
            <p:ph type="body" idx="1"/>
          </p:nvPr>
        </p:nvSpPr>
        <p:spPr>
          <a:xfrm>
            <a:off x="685800" y="4343381"/>
            <a:ext cx="5486400" cy="4114788"/>
          </a:xfrm>
          <a:prstGeom prst="rect">
            <a:avLst/>
          </a:prstGeom>
        </p:spPr>
        <p:txBody>
          <a:bodyPr spcFirstLastPara="1" wrap="square" lIns="90275" tIns="90275" rIns="90275" bIns="90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40;g34d39d3786a_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457068" y="205879"/>
            <a:ext cx="822986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457068" y="1200051"/>
            <a:ext cx="4099057" cy="168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1pPr>
            <a:lvl2pPr marL="914400" lvl="1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2"/>
          </p:nvPr>
        </p:nvSpPr>
        <p:spPr>
          <a:xfrm>
            <a:off x="4587875" y="1200051"/>
            <a:ext cx="4099057" cy="168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1pPr>
            <a:lvl2pPr marL="914400" lvl="1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3"/>
          </p:nvPr>
        </p:nvSpPr>
        <p:spPr>
          <a:xfrm>
            <a:off x="457068" y="2909342"/>
            <a:ext cx="4099057" cy="1685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1pPr>
            <a:lvl2pPr marL="914400" lvl="1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4"/>
          </p:nvPr>
        </p:nvSpPr>
        <p:spPr>
          <a:xfrm>
            <a:off x="4587875" y="2909342"/>
            <a:ext cx="4099057" cy="1685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1pPr>
            <a:lvl2pPr marL="914400" lvl="1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ctrTitle"/>
          </p:nvPr>
        </p:nvSpPr>
        <p:spPr>
          <a:xfrm>
            <a:off x="685933" y="1597918"/>
            <a:ext cx="7772135" cy="110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ubTitle" idx="1"/>
          </p:nvPr>
        </p:nvSpPr>
        <p:spPr>
          <a:xfrm>
            <a:off x="1371534" y="2914551"/>
            <a:ext cx="6400932" cy="1314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/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457068" y="205879"/>
            <a:ext cx="822986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457068" y="1200051"/>
            <a:ext cx="8229865" cy="339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1pPr>
            <a:lvl2pPr marL="914400" lvl="1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722313" y="3305225"/>
            <a:ext cx="7772466" cy="102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 sz="8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722313" y="2180084"/>
            <a:ext cx="7772466" cy="112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b" anchorCtr="0">
            <a:no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  <a:defRPr sz="4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457068" y="205879"/>
            <a:ext cx="822986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457068" y="1200051"/>
            <a:ext cx="4099057" cy="339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  <a:defRPr sz="500"/>
            </a:lvl1pPr>
            <a:lvl2pPr marL="914400" lvl="1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–"/>
              <a:defRPr sz="500"/>
            </a:lvl2pPr>
            <a:lvl3pPr marL="1371600" lvl="2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•"/>
              <a:defRPr sz="400"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–"/>
              <a:defRPr sz="300"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4587875" y="1200051"/>
            <a:ext cx="4099057" cy="339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  <a:defRPr sz="500"/>
            </a:lvl1pPr>
            <a:lvl2pPr marL="914400" lvl="1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–"/>
              <a:defRPr sz="500"/>
            </a:lvl2pPr>
            <a:lvl3pPr marL="1371600" lvl="2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•"/>
              <a:defRPr sz="400"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–"/>
              <a:defRPr sz="300"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457068" y="205879"/>
            <a:ext cx="822986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457068" y="1151434"/>
            <a:ext cx="4040188" cy="479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b" anchorCtr="0">
            <a:no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  <a:defRPr sz="500" b="1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  <a:defRPr sz="400" b="1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2"/>
          </p:nvPr>
        </p:nvSpPr>
        <p:spPr>
          <a:xfrm>
            <a:off x="457068" y="1631156"/>
            <a:ext cx="4040188" cy="296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  <a:defRPr sz="500"/>
            </a:lvl1pPr>
            <a:lvl2pPr marL="914400" lvl="1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–"/>
              <a:defRPr sz="400"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•"/>
              <a:defRPr sz="300"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–"/>
              <a:defRPr sz="300"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3"/>
          </p:nvPr>
        </p:nvSpPr>
        <p:spPr>
          <a:xfrm>
            <a:off x="4645091" y="1151434"/>
            <a:ext cx="4041841" cy="479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b" anchorCtr="0">
            <a:no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  <a:defRPr sz="500" b="1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  <a:defRPr sz="400" b="1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 b="1"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4"/>
          </p:nvPr>
        </p:nvSpPr>
        <p:spPr>
          <a:xfrm>
            <a:off x="4645091" y="1631156"/>
            <a:ext cx="4041841" cy="296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  <a:defRPr sz="500"/>
            </a:lvl1pPr>
            <a:lvl2pPr marL="914400" lvl="1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–"/>
              <a:defRPr sz="400"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•"/>
              <a:defRPr sz="300"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–"/>
              <a:defRPr sz="300"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Char char="»"/>
              <a:defRPr sz="300"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457068" y="205879"/>
            <a:ext cx="822986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>
            <a:spLocks noGrp="1"/>
          </p:cNvSpPr>
          <p:nvPr>
            <p:ph type="title"/>
          </p:nvPr>
        </p:nvSpPr>
        <p:spPr>
          <a:xfrm>
            <a:off x="457068" y="204887"/>
            <a:ext cx="3008313" cy="871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 sz="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body" idx="1"/>
          </p:nvPr>
        </p:nvSpPr>
        <p:spPr>
          <a:xfrm>
            <a:off x="3575182" y="204887"/>
            <a:ext cx="5111750" cy="438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667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  <a:defRPr sz="600"/>
            </a:lvl1pPr>
            <a:lvl2pPr marL="914400" lvl="1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–"/>
              <a:defRPr sz="500"/>
            </a:lvl2pPr>
            <a:lvl3pPr marL="1371600" lvl="2" indent="-2603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  <a:defRPr sz="500"/>
            </a:lvl3pPr>
            <a:lvl4pPr marL="1828800" lvl="3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–"/>
              <a:defRPr sz="400"/>
            </a:lvl4pPr>
            <a:lvl5pPr marL="2286000" lvl="4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»"/>
              <a:defRPr sz="400"/>
            </a:lvl5pPr>
            <a:lvl6pPr marL="2743200" lvl="5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»"/>
              <a:defRPr sz="400"/>
            </a:lvl6pPr>
            <a:lvl7pPr marL="3200400" lvl="6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»"/>
              <a:defRPr sz="400"/>
            </a:lvl7pPr>
            <a:lvl8pPr marL="3657600" lvl="7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»"/>
              <a:defRPr sz="400"/>
            </a:lvl8pPr>
            <a:lvl9pPr marL="4114800" lvl="8" indent="-254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Char char="»"/>
              <a:defRPr sz="400"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body" idx="2"/>
          </p:nvPr>
        </p:nvSpPr>
        <p:spPr>
          <a:xfrm>
            <a:off x="457068" y="107627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1792222" y="3600401"/>
            <a:ext cx="5486466" cy="42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 sz="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>
            <a:spLocks noGrp="1"/>
          </p:cNvSpPr>
          <p:nvPr>
            <p:ph type="pic" idx="2"/>
          </p:nvPr>
        </p:nvSpPr>
        <p:spPr>
          <a:xfrm>
            <a:off x="1792222" y="459631"/>
            <a:ext cx="5486466" cy="3085951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3"/>
          <p:cNvSpPr txBox="1">
            <a:spLocks noGrp="1"/>
          </p:cNvSpPr>
          <p:nvPr>
            <p:ph type="body" idx="1"/>
          </p:nvPr>
        </p:nvSpPr>
        <p:spPr>
          <a:xfrm>
            <a:off x="1792222" y="4025553"/>
            <a:ext cx="5486466" cy="60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  <a:defRPr sz="3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"/>
              <a:buFont typeface="Arial"/>
              <a:buNone/>
              <a:defRPr sz="200"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457068" y="205879"/>
            <a:ext cx="822986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body" idx="1"/>
          </p:nvPr>
        </p:nvSpPr>
        <p:spPr>
          <a:xfrm rot="5400000">
            <a:off x="2874615" y="-1217497"/>
            <a:ext cx="3394770" cy="8229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1pPr>
            <a:lvl2pPr marL="914400" lvl="1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9pPr>
          </a:lstStyle>
          <a:p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>
            <a:spLocks noGrp="1"/>
          </p:cNvSpPr>
          <p:nvPr>
            <p:ph type="title"/>
          </p:nvPr>
        </p:nvSpPr>
        <p:spPr>
          <a:xfrm rot="5400000">
            <a:off x="5463729" y="1371617"/>
            <a:ext cx="4388941" cy="205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body" idx="1"/>
          </p:nvPr>
        </p:nvSpPr>
        <p:spPr>
          <a:xfrm rot="5400000">
            <a:off x="1332921" y="-669975"/>
            <a:ext cx="4388941" cy="6140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lvl="0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1pPr>
            <a:lvl2pPr marL="914400" lvl="1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2pPr>
            <a:lvl3pPr marL="1371600" lvl="2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•"/>
              <a:defRPr/>
            </a:lvl3pPr>
            <a:lvl4pPr marL="1828800" lvl="3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–"/>
              <a:defRPr/>
            </a:lvl4pPr>
            <a:lvl5pPr marL="2286000" lvl="4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5pPr>
            <a:lvl6pPr marL="2743200" lvl="5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6pPr>
            <a:lvl7pPr marL="3200400" lvl="6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7pPr>
            <a:lvl8pPr marL="3657600" lvl="7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8pPr>
            <a:lvl9pPr marL="4114800" lvl="8" indent="-24765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300"/>
              <a:buChar char="»"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3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5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A9A9"/>
            </a:gs>
            <a:gs pos="50000">
              <a:srgbClr val="990000"/>
            </a:gs>
            <a:gs pos="100000">
              <a:srgbClr val="DDA9A9"/>
            </a:gs>
          </a:gsLst>
          <a:lin ang="5400000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068" y="205879"/>
            <a:ext cx="822986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3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068" y="1200051"/>
            <a:ext cx="8229865" cy="339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457200" marR="0" lvl="0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83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068" y="4684117"/>
            <a:ext cx="2895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300"/>
              <a:buNone/>
              <a:defRPr sz="800" b="1" i="0" u="none" strike="noStrike" cap="non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068" y="4684117"/>
            <a:ext cx="2133865" cy="35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850" tIns="35925" rIns="71850" bIns="359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-5400000">
            <a:off x="-2037953" y="2571750"/>
            <a:ext cx="2230438" cy="615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5400000">
            <a:off x="8951516" y="2571750"/>
            <a:ext cx="2230438" cy="615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447271" y="5222875"/>
            <a:ext cx="4687094" cy="22621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1447271" y="5312172"/>
            <a:ext cx="4572000" cy="19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450" tIns="8725" rIns="17450" bIns="87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Template ID: perceptualpewter  Size: 48x36</a:t>
            </a:r>
            <a:endParaRPr sz="3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153"/>
          <p:cNvSpPr/>
          <p:nvPr/>
        </p:nvSpPr>
        <p:spPr>
          <a:xfrm>
            <a:off x="0" y="0"/>
            <a:ext cx="9144000" cy="932688"/>
          </a:xfrm>
          <a:prstGeom prst="rect">
            <a:avLst/>
          </a:prstGeom>
          <a:solidFill>
            <a:srgbClr val="1B3A6B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55" name="Rounded Rectangle 154"/>
          <p:cNvSpPr/>
          <p:nvPr/>
        </p:nvSpPr>
        <p:spPr>
          <a:xfrm>
            <a:off x="164592" y="128016"/>
            <a:ext cx="1733429" cy="6766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pic>
        <p:nvPicPr>
          <p:cNvPr id="153" name="Google Shape;153;p26"/>
          <p:cNvPicPr preferRelativeResize="0"/>
          <p:nvPr/>
        </p:nvPicPr>
        <p:blipFill rotWithShape="1">
          <a:blip r:embed="rId3">
            <a:alphaModFix/>
          </a:blip>
          <a:srcRect r="-2881"/>
          <a:stretch/>
        </p:blipFill>
        <p:spPr>
          <a:xfrm>
            <a:off x="197237" y="173736"/>
            <a:ext cx="1700784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TextBox 155"/>
          <p:cNvSpPr txBox="1"/>
          <p:nvPr/>
        </p:nvSpPr>
        <p:spPr>
          <a:xfrm>
            <a:off x="1910443" y="53190"/>
            <a:ext cx="6374674" cy="4093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  <a:spcAft>
                <a:spcPts val="0"/>
              </a:spcAft>
            </a:pPr>
            <a:r>
              <a:rPr b="1" dirty="0">
                <a:solidFill>
                  <a:srgbClr val="FFFFFF"/>
                </a:solidFill>
                <a:latin typeface="Calibri"/>
              </a:rPr>
              <a:t>Clinically Meaningful Depressive Symptoms on the PHQ-9 in Patients with Diabetic Foot Ulcers vs. the General Type 2 Diabetes Population:</a:t>
            </a:r>
            <a:r>
              <a:rPr lang="en-US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</a:rPr>
              <a:t>A Systematic Review and Meta-Analysis</a:t>
            </a:r>
            <a:endParaRPr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2194560" y="452804"/>
            <a:ext cx="5806440" cy="4698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Savannah Santiago, DPM¹; Brandon Brooks, DPM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, MPH</a:t>
            </a:r>
            <a:r>
              <a:rPr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²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Bradley Brooks, DO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3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Daniel Powell, MD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4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Gary Rothenberg, DPM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5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Michelle Butterworth, DPM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6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Amanda Killeen, DPM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7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Lee Rogers, DPM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8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Ashley Nettles, DPM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2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Michael Smyth, MD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2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Levi Brooks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9</a:t>
            </a:r>
            <a:r>
              <a:rPr lang="en-US" sz="700" b="1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; David G. Armstrong, DPM, MD, PhD</a:t>
            </a:r>
            <a:r>
              <a:rPr lang="en-US" sz="700" b="1" baseline="30000" dirty="0">
                <a:solidFill>
                  <a:schemeClr val="bg1">
                    <a:lumMod val="75000"/>
                  </a:schemeClr>
                </a:solidFill>
                <a:latin typeface="Calibri"/>
              </a:rPr>
              <a:t>10</a:t>
            </a:r>
            <a:endParaRPr sz="700" b="1" dirty="0">
              <a:solidFill>
                <a:schemeClr val="bg1">
                  <a:lumMod val="75000"/>
                </a:schemeClr>
              </a:solidFill>
              <a:latin typeface="Calibri"/>
            </a:endParaRPr>
          </a:p>
          <a:p>
            <a:pPr marL="158750" algn="ctr">
              <a:buSzPts val="1100"/>
            </a:pPr>
            <a:r>
              <a:rPr sz="5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¹ Resident Physician, Ascension St. Vincent Podiatry Residency Program, Indianapolis, I</a:t>
            </a:r>
            <a:r>
              <a:rPr lang="en-US" sz="5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N; </a:t>
            </a:r>
            <a:r>
              <a:rPr sz="5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²</a:t>
            </a:r>
            <a:r>
              <a:rPr lang="en-US" sz="500" b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Columbia VA Health Care System, Columbia, SC; </a:t>
            </a:r>
            <a:r>
              <a:rPr lang="en-US" sz="500" b="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South Alabama Health, Mobile, AL; </a:t>
            </a:r>
            <a:r>
              <a:rPr lang="en-US" sz="5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MedStar Georgetown University Hospital, Washington DC; </a:t>
            </a:r>
            <a:r>
              <a:rPr lang="en-US" sz="5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Michigan, Ann Arbor MI; </a:t>
            </a:r>
            <a:r>
              <a:rPr lang="en-US" sz="5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University of South Carolina, Kingstree SC; </a:t>
            </a:r>
            <a:r>
              <a:rPr lang="en-US" sz="5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Texas - RGV School of Podiatric Medicine, Harlingen TX; </a:t>
            </a:r>
            <a:r>
              <a:rPr lang="en-US" sz="5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Texas Health Science Center at San Antonio, San Antonio, TX; </a:t>
            </a:r>
            <a:r>
              <a:rPr lang="en-US" sz="5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 Researcher, Columbia, SC; </a:t>
            </a:r>
            <a:r>
              <a:rPr lang="en-US" sz="5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Keck School of Medicine of USC, Los Angeles, CA</a:t>
            </a:r>
            <a:endParaRPr sz="500" b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60" name="Rounded Rectangle 159"/>
          <p:cNvSpPr/>
          <p:nvPr/>
        </p:nvSpPr>
        <p:spPr>
          <a:xfrm>
            <a:off x="118872" y="1064853"/>
            <a:ext cx="2093976" cy="182880"/>
          </a:xfrm>
          <a:prstGeom prst="roundRect">
            <a:avLst>
              <a:gd name="adj" fmla="val 25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tIns="0" bIns="0"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Calibri"/>
              </a:rPr>
              <a:t>Purpose/</a:t>
            </a:r>
            <a:r>
              <a:rPr sz="800" b="1" dirty="0">
                <a:solidFill>
                  <a:srgbClr val="FFFFFF"/>
                </a:solidFill>
                <a:latin typeface="Calibri"/>
              </a:rPr>
              <a:t>Introduction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131807" y="1891621"/>
            <a:ext cx="2093976" cy="429768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4" name="TextBox 163"/>
          <p:cNvSpPr txBox="1"/>
          <p:nvPr/>
        </p:nvSpPr>
        <p:spPr>
          <a:xfrm>
            <a:off x="160764" y="1891144"/>
            <a:ext cx="1965960" cy="3986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50"/>
              </a:spcAft>
            </a:pPr>
            <a:r>
              <a:rPr sz="570" b="1" dirty="0">
                <a:solidFill>
                  <a:srgbClr val="1B2430"/>
                </a:solidFill>
                <a:latin typeface="Calibri"/>
              </a:rPr>
              <a:t>P</a:t>
            </a:r>
            <a:r>
              <a:rPr lang="en-US" sz="570" b="1" dirty="0">
                <a:solidFill>
                  <a:srgbClr val="1B2430"/>
                </a:solidFill>
                <a:latin typeface="Calibri"/>
              </a:rPr>
              <a:t>opulation: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 Adults with type 2 diabetes</a:t>
            </a:r>
          </a:p>
          <a:p>
            <a:pPr algn="l">
              <a:lnSpc>
                <a:spcPct val="105000"/>
              </a:lnSpc>
              <a:spcAft>
                <a:spcPts val="50"/>
              </a:spcAft>
            </a:pPr>
            <a:r>
              <a:rPr lang="en-US" sz="570" b="1" dirty="0">
                <a:solidFill>
                  <a:srgbClr val="1B2430"/>
                </a:solidFill>
                <a:latin typeface="Calibri"/>
              </a:rPr>
              <a:t>Exposure: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 Active diabetic foot ulcer</a:t>
            </a:r>
          </a:p>
          <a:p>
            <a:pPr>
              <a:spcAft>
                <a:spcPts val="50"/>
              </a:spcAft>
            </a:pPr>
            <a:r>
              <a:rPr lang="en-US" sz="570" b="1" dirty="0">
                <a:solidFill>
                  <a:srgbClr val="1B2430"/>
                </a:solidFill>
                <a:latin typeface="Calibri"/>
              </a:rPr>
              <a:t>Comparator: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 General T2DM</a:t>
            </a:r>
            <a:r>
              <a:rPr lang="en-US" sz="570" b="0" dirty="0">
                <a:solidFill>
                  <a:srgbClr val="1B2430"/>
                </a:solidFill>
                <a:latin typeface="Calibri"/>
              </a:rPr>
              <a:t> population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 without DFU</a:t>
            </a:r>
            <a:r>
              <a:rPr lang="en-US" sz="570" b="0" dirty="0">
                <a:solidFill>
                  <a:srgbClr val="1B2430"/>
                </a:solidFill>
                <a:latin typeface="Calibri"/>
              </a:rPr>
              <a:t> </a:t>
            </a:r>
            <a:endParaRPr sz="570" b="0" dirty="0">
              <a:solidFill>
                <a:srgbClr val="1B2430"/>
              </a:solidFill>
              <a:latin typeface="Calibri"/>
            </a:endParaRP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70" b="1" dirty="0">
                <a:solidFill>
                  <a:srgbClr val="1B2430"/>
                </a:solidFill>
                <a:latin typeface="Calibri"/>
              </a:rPr>
              <a:t>O</a:t>
            </a:r>
            <a:r>
              <a:rPr lang="en-US" sz="570" b="1" dirty="0">
                <a:solidFill>
                  <a:srgbClr val="1B2430"/>
                </a:solidFill>
                <a:latin typeface="Calibri"/>
              </a:rPr>
              <a:t>utcome: 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Clinically meaningful depressive symptoms (PHQ-9)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128016" y="2377169"/>
            <a:ext cx="2093976" cy="182880"/>
          </a:xfrm>
          <a:prstGeom prst="roundRect">
            <a:avLst>
              <a:gd name="adj" fmla="val 25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tIns="0" bIns="0" rtlCol="0" anchor="ctr"/>
          <a:lstStyle/>
          <a:p>
            <a:pPr algn="ctr"/>
            <a:r>
              <a:rPr sz="800" b="1" dirty="0">
                <a:solidFill>
                  <a:srgbClr val="FFFFFF"/>
                </a:solidFill>
                <a:latin typeface="Calibri"/>
              </a:rPr>
              <a:t>Methods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118872" y="2613269"/>
            <a:ext cx="2093976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82296" indent="-82296">
              <a:lnSpc>
                <a:spcPct val="105000"/>
              </a:lnSpc>
              <a:spcAft>
                <a:spcPts val="200"/>
              </a:spcAft>
              <a:buFont typeface="Arial"/>
              <a:buChar char="•"/>
            </a:pPr>
            <a:r>
              <a:rPr lang="en-US" sz="400" dirty="0"/>
              <a:t>We searched four databases through July 2026 and pooled PHQ-9 prevalence data from six studies (three DFU, n = 195; three general T2DM, n = 879) using random-effects meta-analysis.</a:t>
            </a:r>
            <a:r>
              <a:rPr lang="en-US" sz="400" baseline="30000" dirty="0"/>
              <a:t>2-8</a:t>
            </a:r>
            <a:r>
              <a:rPr lang="en-US" sz="400" dirty="0"/>
              <a:t> Pooled prevalence of clinically meaningful depressive symptoms was 46.2% (95% CI, 39.3–53.2%) with DFU and 42.9% (95% CI, 30.2–56.6%) in general T2DM. The indirect comparison was not statistically significant (OR 1.24; 95% CI, 0.91–1.70), but the only direct, adjusted study found nearly three times the odds of depression with DFU.</a:t>
            </a:r>
            <a:r>
              <a:rPr lang="en-US" sz="400" baseline="30000" dirty="0"/>
              <a:t>9</a:t>
            </a:r>
            <a:r>
              <a:rPr lang="en-US" sz="400" dirty="0"/>
              <a:t> Nearly half of patients with DFU screen positive for depression, which supports routine PHQ-9 screening in diabetic foot care.</a:t>
            </a:r>
            <a:endParaRPr lang="en-US" sz="570" b="1" dirty="0">
              <a:solidFill>
                <a:srgbClr val="1B2430"/>
              </a:solidFill>
              <a:latin typeface="Calibri"/>
            </a:endParaRPr>
          </a:p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570" b="1" dirty="0">
                <a:solidFill>
                  <a:srgbClr val="1B2430"/>
                </a:solidFill>
                <a:latin typeface="Calibri"/>
              </a:rPr>
              <a:t>Search: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 PubMed/MEDLINE, PubMed Central, ScienceDirect, Google Scholar; inception to July 2026</a:t>
            </a:r>
          </a:p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570" b="1" dirty="0">
                <a:solidFill>
                  <a:srgbClr val="1B2430"/>
                </a:solidFill>
                <a:latin typeface="Calibri"/>
              </a:rPr>
              <a:t>Included: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 peer-reviewed, English-language studies of adults with T2DM with extractable PHQ-9 prevalence</a:t>
            </a:r>
          </a:p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570" b="1" dirty="0">
                <a:solidFill>
                  <a:srgbClr val="1B2430"/>
                </a:solidFill>
                <a:latin typeface="Calibri"/>
              </a:rPr>
              <a:t>Quality:</a:t>
            </a:r>
            <a:r>
              <a:rPr lang="en-US" sz="570" b="1" dirty="0">
                <a:solidFill>
                  <a:srgbClr val="1B2430"/>
                </a:solidFill>
                <a:latin typeface="Calibri"/>
              </a:rPr>
              <a:t> </a:t>
            </a:r>
            <a:r>
              <a:rPr lang="en-US" sz="570" dirty="0">
                <a:solidFill>
                  <a:srgbClr val="1B2430"/>
                </a:solidFill>
                <a:latin typeface="Calibri"/>
              </a:rPr>
              <a:t>Modified</a:t>
            </a:r>
            <a:r>
              <a:rPr sz="570" dirty="0">
                <a:solidFill>
                  <a:srgbClr val="1B2430"/>
                </a:solidFill>
                <a:latin typeface="Calibri"/>
              </a:rPr>
              <a:t> 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Newcastle–Ottawa Scale (0–10)</a:t>
            </a:r>
          </a:p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570" b="1" dirty="0">
                <a:solidFill>
                  <a:srgbClr val="1B2430"/>
                </a:solidFill>
                <a:latin typeface="Calibri"/>
              </a:rPr>
              <a:t>Analysis: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 random-effects meta-analysis of logit proportions (</a:t>
            </a:r>
            <a:r>
              <a:rPr sz="570" b="0" dirty="0" err="1">
                <a:solidFill>
                  <a:srgbClr val="1B2430"/>
                </a:solidFill>
                <a:latin typeface="Calibri"/>
              </a:rPr>
              <a:t>DerSimonian</a:t>
            </a:r>
            <a:r>
              <a:rPr sz="570" b="0" dirty="0">
                <a:solidFill>
                  <a:srgbClr val="1B2430"/>
                </a:solidFill>
                <a:latin typeface="Calibri"/>
              </a:rPr>
              <a:t>–Laird); I²; leave-one-out sensitivity; indirect comparison of arms</a:t>
            </a:r>
          </a:p>
        </p:txBody>
      </p:sp>
      <p:sp>
        <p:nvSpPr>
          <p:cNvPr id="167" name="Rounded Rectangle 166"/>
          <p:cNvSpPr/>
          <p:nvPr/>
        </p:nvSpPr>
        <p:spPr>
          <a:xfrm>
            <a:off x="164592" y="3950208"/>
            <a:ext cx="2093976" cy="164592"/>
          </a:xfrm>
          <a:prstGeom prst="roundRect">
            <a:avLst>
              <a:gd name="adj" fmla="val 20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8" name="TextBox 167"/>
          <p:cNvSpPr txBox="1"/>
          <p:nvPr/>
        </p:nvSpPr>
        <p:spPr>
          <a:xfrm>
            <a:off x="219456" y="3950208"/>
            <a:ext cx="36576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750" b="1">
                <a:solidFill>
                  <a:srgbClr val="1B3A6B"/>
                </a:solidFill>
                <a:latin typeface="Calibri"/>
              </a:rPr>
              <a:t>~160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585216" y="3950208"/>
            <a:ext cx="1636776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70" b="0">
                <a:solidFill>
                  <a:srgbClr val="1B2430"/>
                </a:solidFill>
                <a:latin typeface="Calibri"/>
              </a:rPr>
              <a:t>Records identified</a:t>
            </a:r>
          </a:p>
        </p:txBody>
      </p:sp>
      <p:sp>
        <p:nvSpPr>
          <p:cNvPr id="170" name="Down Arrow 169"/>
          <p:cNvSpPr/>
          <p:nvPr/>
        </p:nvSpPr>
        <p:spPr>
          <a:xfrm>
            <a:off x="1165860" y="4119372"/>
            <a:ext cx="91440" cy="54864"/>
          </a:xfrm>
          <a:prstGeom prst="downArrow">
            <a:avLst/>
          </a:prstGeom>
          <a:solidFill>
            <a:srgbClr val="4A546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Rounded Rectangle 170"/>
          <p:cNvSpPr/>
          <p:nvPr/>
        </p:nvSpPr>
        <p:spPr>
          <a:xfrm>
            <a:off x="164592" y="4178808"/>
            <a:ext cx="2093976" cy="164592"/>
          </a:xfrm>
          <a:prstGeom prst="roundRect">
            <a:avLst>
              <a:gd name="adj" fmla="val 20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72" name="TextBox 171"/>
          <p:cNvSpPr txBox="1"/>
          <p:nvPr/>
        </p:nvSpPr>
        <p:spPr>
          <a:xfrm>
            <a:off x="219456" y="4178808"/>
            <a:ext cx="36576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750" b="1">
                <a:solidFill>
                  <a:srgbClr val="1B3A6B"/>
                </a:solidFill>
                <a:latin typeface="Calibri"/>
              </a:rPr>
              <a:t>42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85216" y="4178808"/>
            <a:ext cx="1636776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70" b="0">
                <a:solidFill>
                  <a:srgbClr val="1B2430"/>
                </a:solidFill>
                <a:latin typeface="Calibri"/>
              </a:rPr>
              <a:t>Full-text articles assessed</a:t>
            </a:r>
          </a:p>
        </p:txBody>
      </p:sp>
      <p:sp>
        <p:nvSpPr>
          <p:cNvPr id="174" name="Down Arrow 173"/>
          <p:cNvSpPr/>
          <p:nvPr/>
        </p:nvSpPr>
        <p:spPr>
          <a:xfrm>
            <a:off x="1165860" y="4347972"/>
            <a:ext cx="91440" cy="54864"/>
          </a:xfrm>
          <a:prstGeom prst="downArrow">
            <a:avLst/>
          </a:prstGeom>
          <a:solidFill>
            <a:srgbClr val="4A546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5" name="Rounded Rectangle 174"/>
          <p:cNvSpPr/>
          <p:nvPr/>
        </p:nvSpPr>
        <p:spPr>
          <a:xfrm>
            <a:off x="164592" y="4407408"/>
            <a:ext cx="2093976" cy="164592"/>
          </a:xfrm>
          <a:prstGeom prst="roundRect">
            <a:avLst>
              <a:gd name="adj" fmla="val 20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76" name="TextBox 175"/>
          <p:cNvSpPr txBox="1"/>
          <p:nvPr/>
        </p:nvSpPr>
        <p:spPr>
          <a:xfrm>
            <a:off x="219456" y="4407408"/>
            <a:ext cx="36576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750" b="1">
                <a:solidFill>
                  <a:srgbClr val="1B3A6B"/>
                </a:solidFill>
                <a:latin typeface="Calibri"/>
              </a:rPr>
              <a:t>10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585216" y="4407408"/>
            <a:ext cx="1636776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70" b="0">
                <a:solidFill>
                  <a:srgbClr val="1B2430"/>
                </a:solidFill>
                <a:latin typeface="Calibri"/>
              </a:rPr>
              <a:t>Studies in narrative synthesis</a:t>
            </a:r>
          </a:p>
        </p:txBody>
      </p:sp>
      <p:sp>
        <p:nvSpPr>
          <p:cNvPr id="178" name="Down Arrow 177"/>
          <p:cNvSpPr/>
          <p:nvPr/>
        </p:nvSpPr>
        <p:spPr>
          <a:xfrm>
            <a:off x="1165860" y="4576572"/>
            <a:ext cx="91440" cy="54864"/>
          </a:xfrm>
          <a:prstGeom prst="downArrow">
            <a:avLst/>
          </a:prstGeom>
          <a:solidFill>
            <a:srgbClr val="4A546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9" name="Rounded Rectangle 178"/>
          <p:cNvSpPr/>
          <p:nvPr/>
        </p:nvSpPr>
        <p:spPr>
          <a:xfrm>
            <a:off x="164592" y="4636008"/>
            <a:ext cx="1019556" cy="256032"/>
          </a:xfrm>
          <a:prstGeom prst="roundRect">
            <a:avLst>
              <a:gd name="adj" fmla="val 15000"/>
            </a:avLst>
          </a:prstGeom>
          <a:solidFill>
            <a:srgbClr val="E6F2F2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0" name="TextBox 179"/>
          <p:cNvSpPr txBox="1"/>
          <p:nvPr/>
        </p:nvSpPr>
        <p:spPr>
          <a:xfrm>
            <a:off x="210311" y="4636008"/>
            <a:ext cx="146304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1">
                <a:solidFill>
                  <a:srgbClr val="0E6E75"/>
                </a:solidFill>
                <a:latin typeface="Calibri"/>
              </a:rPr>
              <a:t>6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56616" y="4636008"/>
            <a:ext cx="8001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30" b="0">
                <a:solidFill>
                  <a:srgbClr val="1B2430"/>
                </a:solidFill>
                <a:latin typeface="Calibri"/>
              </a:rPr>
              <a:t>Pooled: 3 DFU + 3 T2DM</a:t>
            </a:r>
          </a:p>
        </p:txBody>
      </p:sp>
      <p:sp>
        <p:nvSpPr>
          <p:cNvPr id="182" name="Rounded Rectangle 181"/>
          <p:cNvSpPr/>
          <p:nvPr/>
        </p:nvSpPr>
        <p:spPr>
          <a:xfrm>
            <a:off x="1239012" y="4636008"/>
            <a:ext cx="1019556" cy="256032"/>
          </a:xfrm>
          <a:prstGeom prst="roundRect">
            <a:avLst>
              <a:gd name="adj" fmla="val 15000"/>
            </a:avLst>
          </a:prstGeom>
          <a:solidFill>
            <a:srgbClr val="FBEFE4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3" name="TextBox 182"/>
          <p:cNvSpPr txBox="1"/>
          <p:nvPr/>
        </p:nvSpPr>
        <p:spPr>
          <a:xfrm>
            <a:off x="1284732" y="4636008"/>
            <a:ext cx="146304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1">
                <a:solidFill>
                  <a:srgbClr val="B8560B"/>
                </a:solidFill>
                <a:latin typeface="Calibri"/>
              </a:rPr>
              <a:t>1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1431036" y="4636008"/>
            <a:ext cx="8001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30" b="0">
                <a:solidFill>
                  <a:srgbClr val="1B2430"/>
                </a:solidFill>
                <a:latin typeface="Calibri"/>
              </a:rPr>
              <a:t>Direct DFU vs. no-DFU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164592" y="4928616"/>
            <a:ext cx="2093976" cy="91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00" b="1">
                <a:solidFill>
                  <a:srgbClr val="4A5462"/>
                </a:solidFill>
                <a:latin typeface="Calibri"/>
              </a:rPr>
              <a:t>Figure 1.</a:t>
            </a:r>
            <a:r>
              <a:rPr sz="500" b="0">
                <a:solidFill>
                  <a:srgbClr val="4A5462"/>
                </a:solidFill>
                <a:latin typeface="Calibri"/>
              </a:rPr>
              <a:t> Study selection (PRISMA)</a:t>
            </a:r>
          </a:p>
        </p:txBody>
      </p:sp>
      <p:sp>
        <p:nvSpPr>
          <p:cNvPr id="186" name="Rounded Rectangle 185"/>
          <p:cNvSpPr/>
          <p:nvPr/>
        </p:nvSpPr>
        <p:spPr>
          <a:xfrm>
            <a:off x="2404872" y="1042415"/>
            <a:ext cx="4334256" cy="182880"/>
          </a:xfrm>
          <a:prstGeom prst="roundRect">
            <a:avLst>
              <a:gd name="adj" fmla="val 25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t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Results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2404872" y="1289304"/>
            <a:ext cx="4334256" cy="139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800" b="1" dirty="0">
                <a:solidFill>
                  <a:srgbClr val="1B3A6B"/>
                </a:solidFill>
                <a:latin typeface="Calibri"/>
              </a:rPr>
              <a:t>Nearly 1 in 2 patients with a diabetic foot ulcer screened positive for depressive symptoms</a:t>
            </a:r>
            <a:r>
              <a:rPr sz="900" b="1" dirty="0">
                <a:solidFill>
                  <a:srgbClr val="1B3A6B"/>
                </a:solidFill>
                <a:latin typeface="Calibri"/>
              </a:rPr>
              <a:t>.</a:t>
            </a:r>
          </a:p>
        </p:txBody>
      </p:sp>
      <p:sp>
        <p:nvSpPr>
          <p:cNvPr id="188" name="Rounded Rectangle 187"/>
          <p:cNvSpPr/>
          <p:nvPr/>
        </p:nvSpPr>
        <p:spPr>
          <a:xfrm>
            <a:off x="2404872" y="1527048"/>
            <a:ext cx="1383792" cy="676656"/>
          </a:xfrm>
          <a:prstGeom prst="roundRect">
            <a:avLst>
              <a:gd name="adj" fmla="val 8000"/>
            </a:avLst>
          </a:prstGeom>
          <a:solidFill>
            <a:srgbClr val="E6F2F2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9" name="TextBox 188"/>
          <p:cNvSpPr txBox="1"/>
          <p:nvPr/>
        </p:nvSpPr>
        <p:spPr>
          <a:xfrm>
            <a:off x="2459736" y="1581912"/>
            <a:ext cx="1274064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550" b="1">
                <a:solidFill>
                  <a:srgbClr val="0E6E75"/>
                </a:solidFill>
                <a:latin typeface="Calibri"/>
              </a:rPr>
              <a:t>DFU POOLED PREVALENCE</a:t>
            </a: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sz="2000" b="1">
                <a:solidFill>
                  <a:srgbClr val="1B2430"/>
                </a:solidFill>
                <a:latin typeface="Calibri"/>
              </a:rPr>
              <a:t>46.2%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580" b="0">
                <a:solidFill>
                  <a:srgbClr val="1B2430"/>
                </a:solidFill>
                <a:latin typeface="Calibri"/>
              </a:rPr>
              <a:t>95% CI 39.3–53.2%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530" b="0">
                <a:solidFill>
                  <a:srgbClr val="4A5462"/>
                </a:solidFill>
                <a:latin typeface="Calibri"/>
              </a:rPr>
              <a:t>k = 3 · n = 195 · I² = 0%</a:t>
            </a:r>
          </a:p>
        </p:txBody>
      </p:sp>
      <p:sp>
        <p:nvSpPr>
          <p:cNvPr id="190" name="Rounded Rectangle 189"/>
          <p:cNvSpPr/>
          <p:nvPr/>
        </p:nvSpPr>
        <p:spPr>
          <a:xfrm>
            <a:off x="3880104" y="1527048"/>
            <a:ext cx="1383792" cy="676656"/>
          </a:xfrm>
          <a:prstGeom prst="roundRect">
            <a:avLst>
              <a:gd name="adj" fmla="val 8000"/>
            </a:avLst>
          </a:prstGeom>
          <a:solidFill>
            <a:srgbClr val="FBEFE4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91" name="TextBox 190"/>
          <p:cNvSpPr txBox="1"/>
          <p:nvPr/>
        </p:nvSpPr>
        <p:spPr>
          <a:xfrm>
            <a:off x="3934968" y="1581912"/>
            <a:ext cx="1274064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550" b="1">
                <a:solidFill>
                  <a:srgbClr val="B8560B"/>
                </a:solidFill>
                <a:latin typeface="Calibri"/>
              </a:rPr>
              <a:t>GENERAL T2DM POOLED</a:t>
            </a: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sz="2000" b="1">
                <a:solidFill>
                  <a:srgbClr val="1B2430"/>
                </a:solidFill>
                <a:latin typeface="Calibri"/>
              </a:rPr>
              <a:t>42.9%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580" b="0">
                <a:solidFill>
                  <a:srgbClr val="1B2430"/>
                </a:solidFill>
                <a:latin typeface="Calibri"/>
              </a:rPr>
              <a:t>95% CI 30.2–56.6%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530" b="0">
                <a:solidFill>
                  <a:srgbClr val="4A5462"/>
                </a:solidFill>
                <a:latin typeface="Calibri"/>
              </a:rPr>
              <a:t>k = 3 · n = 879 · I² = 93.7%</a:t>
            </a:r>
          </a:p>
        </p:txBody>
      </p:sp>
      <p:sp>
        <p:nvSpPr>
          <p:cNvPr id="192" name="Rounded Rectangle 191"/>
          <p:cNvSpPr/>
          <p:nvPr/>
        </p:nvSpPr>
        <p:spPr>
          <a:xfrm>
            <a:off x="5355336" y="1527048"/>
            <a:ext cx="1383792" cy="676656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93" name="TextBox 192"/>
          <p:cNvSpPr txBox="1"/>
          <p:nvPr/>
        </p:nvSpPr>
        <p:spPr>
          <a:xfrm>
            <a:off x="5410200" y="1581912"/>
            <a:ext cx="1274064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550" b="1">
                <a:solidFill>
                  <a:srgbClr val="1B3A6B"/>
                </a:solidFill>
                <a:latin typeface="Calibri"/>
              </a:rPr>
              <a:t>DIRECT, ADJUSTED COMPARISON</a:t>
            </a: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sz="2000" b="1">
                <a:solidFill>
                  <a:srgbClr val="1B2430"/>
                </a:solidFill>
                <a:latin typeface="Calibri"/>
              </a:rPr>
              <a:t>2.94×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580" b="0">
                <a:solidFill>
                  <a:srgbClr val="1B2430"/>
                </a:solidFill>
                <a:latin typeface="Calibri"/>
              </a:rPr>
              <a:t>odds of depression with DFU (95% CI 1.82–4.76)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530" b="0">
                <a:solidFill>
                  <a:srgbClr val="4A5462"/>
                </a:solidFill>
                <a:latin typeface="Calibri"/>
              </a:rPr>
              <a:t>Elnaem et al. 2025 · n = 606</a:t>
            </a:r>
          </a:p>
        </p:txBody>
      </p:sp>
      <p:sp>
        <p:nvSpPr>
          <p:cNvPr id="194" name="Rounded Rectangle 193"/>
          <p:cNvSpPr/>
          <p:nvPr/>
        </p:nvSpPr>
        <p:spPr>
          <a:xfrm>
            <a:off x="2293063" y="2289113"/>
            <a:ext cx="4334256" cy="191658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6350">
            <a:solidFill>
              <a:srgbClr val="D5DBE3"/>
            </a:solidFill>
          </a:ln>
          <a:effectLst/>
        </p:spPr>
        <p:txBody>
          <a:bodyPr rtlCol="0" anchor="ctr"/>
          <a:lstStyle/>
          <a:p>
            <a:endParaRPr/>
          </a:p>
        </p:txBody>
      </p:sp>
      <p:pic>
        <p:nvPicPr>
          <p:cNvPr id="195" name="Picture 194" descr="fore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024" y="2313432"/>
            <a:ext cx="4187952" cy="1675181"/>
          </a:xfrm>
          <a:prstGeom prst="rect">
            <a:avLst/>
          </a:prstGeom>
        </p:spPr>
      </p:pic>
      <p:sp>
        <p:nvSpPr>
          <p:cNvPr id="196" name="TextBox 195"/>
          <p:cNvSpPr txBox="1"/>
          <p:nvPr/>
        </p:nvSpPr>
        <p:spPr>
          <a:xfrm>
            <a:off x="2478024" y="4019702"/>
            <a:ext cx="4187952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00" b="1">
                <a:solidFill>
                  <a:srgbClr val="4A5462"/>
                </a:solidFill>
                <a:latin typeface="Calibri"/>
              </a:rPr>
              <a:t>Figure 2.</a:t>
            </a:r>
            <a:r>
              <a:rPr sz="500" b="0">
                <a:solidFill>
                  <a:srgbClr val="4A5462"/>
                </a:solidFill>
                <a:latin typeface="Calibri"/>
              </a:rPr>
              <a:t> PHQ-9 depressive-symptom prevalence by study with random-effects (DerSimonian–Laird) pooled estimates. Dashed lines mark each arm’s pooled value; bold cutoffs are the stricter PHQ-9 ≥10.</a:t>
            </a:r>
          </a:p>
        </p:txBody>
      </p:sp>
      <p:sp>
        <p:nvSpPr>
          <p:cNvPr id="197" name="Rounded Rectangle 196"/>
          <p:cNvSpPr/>
          <p:nvPr/>
        </p:nvSpPr>
        <p:spPr>
          <a:xfrm>
            <a:off x="2404872" y="4266590"/>
            <a:ext cx="1383792" cy="730605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98" name="TextBox 197"/>
          <p:cNvSpPr txBox="1"/>
          <p:nvPr/>
        </p:nvSpPr>
        <p:spPr>
          <a:xfrm>
            <a:off x="2468880" y="4321454"/>
            <a:ext cx="1255776" cy="639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700" b="1">
                <a:solidFill>
                  <a:srgbClr val="1B3A6B"/>
                </a:solidFill>
                <a:latin typeface="Calibri"/>
              </a:rPr>
              <a:t>Indirect comparison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80" b="0">
                <a:solidFill>
                  <a:srgbClr val="1B2430"/>
                </a:solidFill>
                <a:latin typeface="Calibri"/>
              </a:rPr>
              <a:t>Pooled DFU vs. pooled T2DM: </a:t>
            </a:r>
            <a:r>
              <a:rPr sz="580" b="1">
                <a:solidFill>
                  <a:srgbClr val="1B2430"/>
                </a:solidFill>
                <a:latin typeface="Calibri"/>
              </a:rPr>
              <a:t>OR 1.24 (95% CI 0.91–1.70)</a:t>
            </a:r>
            <a:r>
              <a:rPr sz="580" b="0">
                <a:solidFill>
                  <a:srgbClr val="1B2430"/>
                </a:solidFill>
                <a:latin typeface="Calibri"/>
              </a:rPr>
              <a:t>. Favors a higher burden with DFU, but the interval crosses 1: hypothesis-generating only.</a:t>
            </a:r>
          </a:p>
        </p:txBody>
      </p:sp>
      <p:sp>
        <p:nvSpPr>
          <p:cNvPr id="199" name="Rounded Rectangle 198"/>
          <p:cNvSpPr/>
          <p:nvPr/>
        </p:nvSpPr>
        <p:spPr>
          <a:xfrm>
            <a:off x="3880104" y="4266590"/>
            <a:ext cx="1383792" cy="730605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00" name="TextBox 199"/>
          <p:cNvSpPr txBox="1"/>
          <p:nvPr/>
        </p:nvSpPr>
        <p:spPr>
          <a:xfrm>
            <a:off x="3944112" y="4321454"/>
            <a:ext cx="1255776" cy="639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700" b="1">
                <a:solidFill>
                  <a:srgbClr val="1B3A6B"/>
                </a:solidFill>
                <a:latin typeface="Calibri"/>
              </a:rPr>
              <a:t>PHQ-9 cutoffs matter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580" b="1">
                <a:solidFill>
                  <a:srgbClr val="1B2430"/>
                </a:solidFill>
                <a:latin typeface="Calibri"/>
              </a:rPr>
              <a:t>2 of 3 DFU studies</a:t>
            </a:r>
            <a:r>
              <a:rPr sz="580" b="0">
                <a:solidFill>
                  <a:srgbClr val="1B2430"/>
                </a:solidFill>
                <a:latin typeface="Calibri"/>
              </a:rPr>
              <a:t> used the stricter ≥10 cutoff; </a:t>
            </a:r>
            <a:r>
              <a:rPr sz="580" b="1">
                <a:solidFill>
                  <a:srgbClr val="1B2430"/>
                </a:solidFill>
                <a:latin typeface="Calibri"/>
              </a:rPr>
              <a:t>all 3 T2DM studies</a:t>
            </a:r>
            <a:r>
              <a:rPr sz="580" b="0">
                <a:solidFill>
                  <a:srgbClr val="1B2430"/>
                </a:solidFill>
                <a:latin typeface="Calibri"/>
              </a:rPr>
              <a:t> used ≥5. A stricter bar lowers measured prevalence, so the DFU arm was not advantaged.</a:t>
            </a:r>
          </a:p>
        </p:txBody>
      </p:sp>
      <p:sp>
        <p:nvSpPr>
          <p:cNvPr id="201" name="Rounded Rectangle 200"/>
          <p:cNvSpPr/>
          <p:nvPr/>
        </p:nvSpPr>
        <p:spPr>
          <a:xfrm>
            <a:off x="5355336" y="4266590"/>
            <a:ext cx="1383792" cy="730605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02" name="TextBox 201"/>
          <p:cNvSpPr txBox="1"/>
          <p:nvPr/>
        </p:nvSpPr>
        <p:spPr>
          <a:xfrm>
            <a:off x="5419344" y="4321454"/>
            <a:ext cx="1255776" cy="4162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lang="en-US" sz="700" b="1" dirty="0">
                <a:solidFill>
                  <a:srgbClr val="1B3A6B"/>
                </a:solidFill>
                <a:latin typeface="Calibri"/>
              </a:rPr>
              <a:t>Risk of Bias Assessment</a:t>
            </a:r>
            <a:endParaRPr sz="700" b="1" dirty="0">
              <a:solidFill>
                <a:srgbClr val="1B3A6B"/>
              </a:solidFill>
              <a:latin typeface="Calibri"/>
            </a:endParaRP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lang="en-US" sz="580" dirty="0">
                <a:solidFill>
                  <a:srgbClr val="1B2430"/>
                </a:solidFill>
                <a:latin typeface="Calibri"/>
              </a:rPr>
              <a:t>The six included studies ranged from 7 to 9 out of 10 via the Modified Newcastle-Ottawa Scale (ratings of fair to good).</a:t>
            </a:r>
            <a:endParaRPr sz="580" b="0" dirty="0">
              <a:solidFill>
                <a:srgbClr val="1B2430"/>
              </a:solidFill>
              <a:latin typeface="Calibri"/>
            </a:endParaRPr>
          </a:p>
        </p:txBody>
      </p:sp>
      <p:sp>
        <p:nvSpPr>
          <p:cNvPr id="203" name="Rounded Rectangle 202"/>
          <p:cNvSpPr/>
          <p:nvPr/>
        </p:nvSpPr>
        <p:spPr>
          <a:xfrm>
            <a:off x="6858000" y="1042415"/>
            <a:ext cx="2093976" cy="182880"/>
          </a:xfrm>
          <a:prstGeom prst="roundRect">
            <a:avLst>
              <a:gd name="adj" fmla="val 25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t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Discussion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6885430" y="1282441"/>
            <a:ext cx="2093976" cy="1046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lang="en-US" sz="500" dirty="0"/>
              <a:t>Depressive symptoms were highly prevalent in both populations, with nearly half of patients with DFU screening positive on the PHQ-9.</a:t>
            </a:r>
            <a:r>
              <a:rPr lang="en-US" sz="500" baseline="30000" dirty="0"/>
              <a:t>2-7</a:t>
            </a:r>
            <a:r>
              <a:rPr lang="en-US" sz="500" dirty="0"/>
              <a:t> Pooled prevalence was numerically higher with DFU (46.2% vs. 42.9%), but the indirect comparison was not significant and should be considered hypothesis-generating. The strongest evidence comes from the single direct, adjusted comparison, which found nearly three times the odds of depression with DFU.</a:t>
            </a:r>
            <a:r>
              <a:rPr lang="en-US" sz="500" baseline="30000" dirty="0"/>
              <a:t>8</a:t>
            </a:r>
            <a:r>
              <a:rPr lang="en-US" sz="500" dirty="0"/>
              <a:t> Two of three DFU studies used the stricter PHQ-9 ≥10 cutoff, so threshold choice is unlikely to have inflated the DFU estimate.</a:t>
            </a:r>
            <a:r>
              <a:rPr lang="en-US" sz="500" baseline="30000" dirty="0"/>
              <a:t>2-4</a:t>
            </a:r>
            <a:r>
              <a:rPr lang="en-US" sz="500" dirty="0"/>
              <a:t> The relationship also appears bidirectional: in a prospective cohort of 3,474 patients, depression more than doubled the risk of developing a DFU.</a:t>
            </a:r>
            <a:r>
              <a:rPr lang="en-US" sz="500" baseline="30000" dirty="0"/>
              <a:t>9</a:t>
            </a:r>
            <a:r>
              <a:rPr lang="en-US" sz="500" dirty="0"/>
              <a:t> Together, these findings support routine PHQ-9 screening in diabetic foot and limb-preservation clinics, with mental health referral built into the multidisciplinary team.</a:t>
            </a:r>
            <a:r>
              <a:rPr lang="en-US" sz="500" baseline="30000" dirty="0"/>
              <a:t>10</a:t>
            </a:r>
            <a:endParaRPr sz="100" dirty="0">
              <a:solidFill>
                <a:srgbClr val="1B2430"/>
              </a:solidFill>
              <a:latin typeface="Calibri"/>
            </a:endParaRPr>
          </a:p>
        </p:txBody>
      </p:sp>
      <p:sp>
        <p:nvSpPr>
          <p:cNvPr id="205" name="Rounded Rectangle 204"/>
          <p:cNvSpPr/>
          <p:nvPr/>
        </p:nvSpPr>
        <p:spPr>
          <a:xfrm>
            <a:off x="6857999" y="2361775"/>
            <a:ext cx="2093976" cy="182880"/>
          </a:xfrm>
          <a:prstGeom prst="roundRect">
            <a:avLst>
              <a:gd name="adj" fmla="val 25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tIns="0" bIns="0" rtlCol="0" anchor="ctr"/>
          <a:lstStyle/>
          <a:p>
            <a:pPr algn="ctr"/>
            <a:r>
              <a:rPr sz="800" b="1" dirty="0">
                <a:solidFill>
                  <a:srgbClr val="FFFFFF"/>
                </a:solidFill>
                <a:latin typeface="Calibri"/>
              </a:rPr>
              <a:t>Clinical Implications</a:t>
            </a:r>
          </a:p>
        </p:txBody>
      </p:sp>
      <p:sp>
        <p:nvSpPr>
          <p:cNvPr id="207" name="Rounded Rectangle 206"/>
          <p:cNvSpPr/>
          <p:nvPr/>
        </p:nvSpPr>
        <p:spPr>
          <a:xfrm>
            <a:off x="6857999" y="3119877"/>
            <a:ext cx="2093976" cy="182880"/>
          </a:xfrm>
          <a:prstGeom prst="roundRect">
            <a:avLst>
              <a:gd name="adj" fmla="val 25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tIns="0" bIns="0" rtlCol="0" anchor="ctr"/>
          <a:lstStyle/>
          <a:p>
            <a:pPr algn="ctr"/>
            <a:r>
              <a:rPr sz="800" b="1" dirty="0">
                <a:solidFill>
                  <a:srgbClr val="FFFFFF"/>
                </a:solidFill>
                <a:latin typeface="Calibri"/>
              </a:rPr>
              <a:t>Limitations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6857999" y="3373410"/>
            <a:ext cx="2093976" cy="328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580" b="0" dirty="0">
                <a:solidFill>
                  <a:srgbClr val="1B2430"/>
                </a:solidFill>
                <a:latin typeface="Calibri"/>
              </a:rPr>
              <a:t>Only 3 studies per arm; arms compared indirectly</a:t>
            </a:r>
          </a:p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580" b="0" dirty="0">
                <a:solidFill>
                  <a:srgbClr val="1B2430"/>
                </a:solidFill>
                <a:latin typeface="Calibri"/>
              </a:rPr>
              <a:t>Mixed PHQ-9 cutoffs (≥5 vs. ≥10) not harmonizable</a:t>
            </a:r>
          </a:p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580" b="0" dirty="0">
                <a:solidFill>
                  <a:srgbClr val="1B2430"/>
                </a:solidFill>
                <a:latin typeface="Calibri"/>
              </a:rPr>
              <a:t>Mostly small, single-center, cross-sectional</a:t>
            </a:r>
            <a:r>
              <a:rPr lang="en-US" sz="580" b="0" dirty="0">
                <a:solidFill>
                  <a:srgbClr val="1B2430"/>
                </a:solidFill>
                <a:latin typeface="Calibri"/>
              </a:rPr>
              <a:t> studies.</a:t>
            </a:r>
            <a:endParaRPr sz="580" b="0" dirty="0">
              <a:solidFill>
                <a:srgbClr val="1B2430"/>
              </a:solidFill>
              <a:latin typeface="Calibri"/>
            </a:endParaRPr>
          </a:p>
        </p:txBody>
      </p:sp>
      <p:sp>
        <p:nvSpPr>
          <p:cNvPr id="209" name="Rounded Rectangle 208"/>
          <p:cNvSpPr/>
          <p:nvPr/>
        </p:nvSpPr>
        <p:spPr>
          <a:xfrm>
            <a:off x="6839712" y="3758615"/>
            <a:ext cx="2093976" cy="694944"/>
          </a:xfrm>
          <a:prstGeom prst="roundRect">
            <a:avLst>
              <a:gd name="adj" fmla="val 6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10" name="TextBox 209"/>
          <p:cNvSpPr txBox="1"/>
          <p:nvPr/>
        </p:nvSpPr>
        <p:spPr>
          <a:xfrm>
            <a:off x="6912864" y="3823453"/>
            <a:ext cx="1938528" cy="5388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1" dirty="0">
                <a:solidFill>
                  <a:srgbClr val="FFFFFF"/>
                </a:solidFill>
                <a:latin typeface="Calibri"/>
              </a:rPr>
              <a:t>Conclusion</a:t>
            </a:r>
            <a:r>
              <a:rPr lang="en-US" sz="800" b="1" dirty="0">
                <a:solidFill>
                  <a:srgbClr val="FFFFFF"/>
                </a:solidFill>
                <a:latin typeface="Calibri"/>
              </a:rPr>
              <a:t>s</a:t>
            </a:r>
            <a:endParaRPr sz="800" b="1" dirty="0">
              <a:solidFill>
                <a:srgbClr val="FFFFFF"/>
              </a:solidFill>
              <a:latin typeface="Calibri"/>
            </a:endParaRP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600" b="0" dirty="0">
                <a:solidFill>
                  <a:srgbClr val="FFFFFF"/>
                </a:solidFill>
                <a:latin typeface="Calibri"/>
              </a:rPr>
              <a:t>Nearly half of patients with DFU screen positive on the PHQ-9. Depression screening belongs in diabetic foot care; adequately powered multicenter studies with standardized PHQ-9 thresholds are needed.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6858000" y="4462113"/>
            <a:ext cx="2093975" cy="773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00" b="1" dirty="0">
                <a:solidFill>
                  <a:srgbClr val="1B3A6B"/>
                </a:solidFill>
                <a:latin typeface="Calibri"/>
              </a:rPr>
              <a:t>References</a:t>
            </a:r>
            <a:r>
              <a:rPr lang="en-US" sz="400" b="1" dirty="0">
                <a:solidFill>
                  <a:srgbClr val="1B3A6B"/>
                </a:solidFill>
                <a:latin typeface="Calibri"/>
              </a:rPr>
              <a:t> </a:t>
            </a:r>
          </a:p>
          <a:p>
            <a:r>
              <a:rPr lang="en-US" sz="190" dirty="0"/>
              <a:t>1. Brooks LM, Brooks BM, Arp AS, et al. Diabetes-Related Extremity Amputation Depression and Distress (DREADD): A Multimethod Study. </a:t>
            </a:r>
            <a:r>
              <a:rPr lang="en-US" sz="190" i="1" dirty="0"/>
              <a:t>Semin </a:t>
            </a:r>
            <a:r>
              <a:rPr lang="en-US" sz="190" i="1" dirty="0" err="1"/>
              <a:t>Vasc</a:t>
            </a:r>
            <a:r>
              <a:rPr lang="en-US" sz="190" i="1" dirty="0"/>
              <a:t> Surg</a:t>
            </a:r>
            <a:r>
              <a:rPr lang="en-US" sz="190" dirty="0"/>
              <a:t>. 2025;38(1):94-100. doi:10.1053/j.semvascsurg.2025.01.002</a:t>
            </a:r>
          </a:p>
          <a:p>
            <a:r>
              <a:rPr lang="en-US" sz="190" b="1" dirty="0"/>
              <a:t> </a:t>
            </a:r>
            <a:r>
              <a:rPr lang="en-US" sz="190" dirty="0"/>
              <a:t>2. Pearson S, Nash T, Ireland V. Depression symptoms in people with diabetes attending outpatient podiatry clinics for the treatment of foot ulcers. </a:t>
            </a:r>
            <a:r>
              <a:rPr lang="en-US" sz="190" i="1" dirty="0"/>
              <a:t>J Foot Ankle Res</a:t>
            </a:r>
            <a:r>
              <a:rPr lang="en-US" sz="190" dirty="0"/>
              <a:t>. 2014;7(1):47. doi:10.1186/S13047-014-0047-4;PAGE:STRING:ARTICLE/CHAPTER</a:t>
            </a:r>
          </a:p>
          <a:p>
            <a:r>
              <a:rPr lang="en-US" sz="190" dirty="0"/>
              <a:t>3.  </a:t>
            </a:r>
            <a:r>
              <a:rPr lang="en-US" sz="190" dirty="0" err="1"/>
              <a:t>Almaqhawi</a:t>
            </a:r>
            <a:r>
              <a:rPr lang="en-US" sz="190" dirty="0"/>
              <a:t> A, Morrison AE, Berrington R, Kong MF. Anxiety and depression among patients attending a multidisciplinary foot clinic. </a:t>
            </a:r>
            <a:r>
              <a:rPr lang="en-US" sz="190" i="1" dirty="0"/>
              <a:t>Practical Diabetes</a:t>
            </a:r>
            <a:r>
              <a:rPr lang="en-US" sz="190" dirty="0"/>
              <a:t>. 2023;40(2):14-18a. doi:10.1002/PDI.2444;WGROUP:STRING:PUBLICATION</a:t>
            </a:r>
          </a:p>
          <a:p>
            <a:r>
              <a:rPr lang="en-US" sz="190" dirty="0"/>
              <a:t>4. </a:t>
            </a:r>
            <a:r>
              <a:rPr lang="en-US" sz="190" dirty="0" err="1"/>
              <a:t>Aljamili</a:t>
            </a:r>
            <a:r>
              <a:rPr lang="en-US" sz="190" dirty="0"/>
              <a:t> A, </a:t>
            </a:r>
            <a:r>
              <a:rPr lang="en-US" sz="190" dirty="0" err="1"/>
              <a:t>Alyousif</a:t>
            </a:r>
            <a:r>
              <a:rPr lang="en-US" sz="190" dirty="0"/>
              <a:t> L, </a:t>
            </a:r>
            <a:r>
              <a:rPr lang="en-US" sz="190" dirty="0" err="1"/>
              <a:t>Barhoush</a:t>
            </a:r>
            <a:r>
              <a:rPr lang="en-US" sz="190" dirty="0"/>
              <a:t> M, </a:t>
            </a:r>
            <a:r>
              <a:rPr lang="en-US" sz="190" dirty="0" err="1"/>
              <a:t>Almasoud</a:t>
            </a:r>
            <a:r>
              <a:rPr lang="en-US" sz="190" dirty="0"/>
              <a:t> R. The prevalence of depression among patients with diabetic foot ulcers at King Khalid University Hospital, Riyadh, Saudi Arabia. </a:t>
            </a:r>
            <a:r>
              <a:rPr lang="en-US" sz="190" i="1" dirty="0"/>
              <a:t>J Family Med Prim Care</a:t>
            </a:r>
            <a:r>
              <a:rPr lang="en-US" sz="190" dirty="0"/>
              <a:t>. 2024;13(10):4699-4705. doi:10.4103/JFMPC.JFMPC_1824_23</a:t>
            </a:r>
          </a:p>
          <a:p>
            <a:r>
              <a:rPr lang="en-US" sz="190" dirty="0"/>
              <a:t>5. </a:t>
            </a:r>
            <a:r>
              <a:rPr lang="en-US" sz="190" dirty="0" err="1"/>
              <a:t>Habtewold</a:t>
            </a:r>
            <a:r>
              <a:rPr lang="en-US" sz="190" dirty="0"/>
              <a:t> TD, Alemu SM, Haile YG. Sociodemographic, clinical, and psychosocial factors associated with depression among type 2 diabetic outpatients in Black Lion General Specialized Hospital, Addis Ababa, Ethiopia: a cross-sectional study. </a:t>
            </a:r>
            <a:r>
              <a:rPr lang="en-US" sz="190" i="1" dirty="0"/>
              <a:t>BMC Psychiatry 2016 16:1</a:t>
            </a:r>
            <a:r>
              <a:rPr lang="en-US" sz="190" dirty="0"/>
              <a:t>. 2016;16(1):103-. doi:10.1186/S12888-016-0809-6</a:t>
            </a:r>
          </a:p>
          <a:p>
            <a:r>
              <a:rPr lang="en-US" sz="190" dirty="0"/>
              <a:t>6. </a:t>
            </a:r>
            <a:r>
              <a:rPr lang="en-US" sz="190" dirty="0" err="1"/>
              <a:t>Qusaibi</a:t>
            </a:r>
            <a:r>
              <a:rPr lang="en-US" sz="190" dirty="0"/>
              <a:t> B Al, </a:t>
            </a:r>
            <a:r>
              <a:rPr lang="en-US" sz="190" dirty="0" err="1"/>
              <a:t>Mosli</a:t>
            </a:r>
            <a:r>
              <a:rPr lang="en-US" sz="190" dirty="0"/>
              <a:t> H, Kattan W, et al. Depression Among Patients With Type 2 Diabetes Mellitus at King Abdulaziz University Hospital (KAUH): A Cross-Sectional Study. </a:t>
            </a:r>
            <a:r>
              <a:rPr lang="en-US" sz="190" i="1" dirty="0" err="1"/>
              <a:t>Cureus</a:t>
            </a:r>
            <a:r>
              <a:rPr lang="en-US" sz="190" dirty="0"/>
              <a:t>. 2022;14(6). doi:10.7759/CUREUS.25990</a:t>
            </a:r>
          </a:p>
          <a:p>
            <a:r>
              <a:rPr lang="en-US" sz="190" dirty="0"/>
              <a:t>7. </a:t>
            </a:r>
            <a:r>
              <a:rPr lang="en-US" sz="190" dirty="0" err="1"/>
              <a:t>Akpalu</a:t>
            </a:r>
            <a:r>
              <a:rPr lang="en-US" sz="190" dirty="0"/>
              <a:t> J, Yorke E, </a:t>
            </a:r>
            <a:r>
              <a:rPr lang="en-US" sz="190" dirty="0" err="1"/>
              <a:t>Ainuson-Quampah</a:t>
            </a:r>
            <a:r>
              <a:rPr lang="en-US" sz="190" dirty="0"/>
              <a:t> J, Balogun W, Yeboah K. Depression and </a:t>
            </a:r>
            <a:r>
              <a:rPr lang="en-US" sz="190" dirty="0" err="1"/>
              <a:t>glycaemic</a:t>
            </a:r>
            <a:r>
              <a:rPr lang="en-US" sz="190" dirty="0"/>
              <a:t> control among type 2 diabetes patients: a cross-sectional study in a tertiary healthcare facility in Ghana. </a:t>
            </a:r>
            <a:r>
              <a:rPr lang="en-US" sz="190" i="1" dirty="0"/>
              <a:t>BMC Psychiatry 2018 18:1</a:t>
            </a:r>
            <a:r>
              <a:rPr lang="en-US" sz="190" dirty="0"/>
              <a:t>. 2018;18(1):357-. doi:10.1186/S12888-018-1933-2</a:t>
            </a:r>
          </a:p>
          <a:p>
            <a:r>
              <a:rPr lang="en-US" sz="190" dirty="0"/>
              <a:t>8. </a:t>
            </a:r>
            <a:r>
              <a:rPr lang="en-US" sz="190" dirty="0" err="1"/>
              <a:t>Elnaem</a:t>
            </a:r>
            <a:r>
              <a:rPr lang="en-US" sz="190" dirty="0"/>
              <a:t> MH, </a:t>
            </a:r>
            <a:r>
              <a:rPr lang="en-US" sz="190" dirty="0" err="1"/>
              <a:t>Bukhori</a:t>
            </a:r>
            <a:r>
              <a:rPr lang="en-US" sz="190" dirty="0"/>
              <a:t> NAS, Tengku TK, Rahayu S, </a:t>
            </a:r>
            <a:r>
              <a:rPr lang="en-US" sz="190" dirty="0" err="1"/>
              <a:t>Ramatillah</a:t>
            </a:r>
            <a:r>
              <a:rPr lang="en-US" sz="190" dirty="0"/>
              <a:t> DL, </a:t>
            </a:r>
            <a:r>
              <a:rPr lang="en-US" sz="190" dirty="0" err="1"/>
              <a:t>Elrggal</a:t>
            </a:r>
            <a:r>
              <a:rPr lang="en-US" sz="190" dirty="0"/>
              <a:t> ME. Depression and anxiety in patients with type 2 diabetes in Indonesia and Malaysia: do age, diabetes duration, foot ulcers, and prescribed medication play a role? </a:t>
            </a:r>
            <a:r>
              <a:rPr lang="en-US" sz="190" i="1" dirty="0"/>
              <a:t>Psychol Health Med</a:t>
            </a:r>
            <a:r>
              <a:rPr lang="en-US" sz="190" dirty="0"/>
              <a:t>. 2025;30(3):555-571. doi:10.1080/13548506.2025.2450545</a:t>
            </a:r>
          </a:p>
          <a:p>
            <a:r>
              <a:rPr lang="en-US" sz="190" dirty="0"/>
              <a:t>9. Williams LH, Rutter CM, Katon WJ, et al. Depression and incident diabetic foot ulcers: A prospective cohort study. </a:t>
            </a:r>
            <a:r>
              <a:rPr lang="en-US" sz="190" i="1" dirty="0"/>
              <a:t>American Journal of Medicine</a:t>
            </a:r>
            <a:r>
              <a:rPr lang="en-US" sz="190" dirty="0"/>
              <a:t>. 2010;123(8):748-754. doi:10.1016/j.amjmed.2010.01.023</a:t>
            </a:r>
          </a:p>
          <a:p>
            <a:r>
              <a:rPr lang="en-US" sz="190" dirty="0"/>
              <a:t>10. Brooks BM, Nettles AM, Brooks BM. Diabetes Psychiatry: The Missing Piece of the Puzzle to Prevent Complications of the Diabetes Pandemic. </a:t>
            </a:r>
            <a:r>
              <a:rPr lang="en-US" sz="190" i="1" dirty="0" err="1"/>
              <a:t>Psychoactives</a:t>
            </a:r>
            <a:r>
              <a:rPr lang="en-US" sz="190" i="1" dirty="0"/>
              <a:t> 2025, Vol 4,</a:t>
            </a:r>
            <a:r>
              <a:rPr lang="en-US" sz="190" dirty="0"/>
              <a:t>. 2025;4(2):13. doi:10.3390/PSYCHOACTIVES4020013</a:t>
            </a:r>
          </a:p>
          <a:p>
            <a:r>
              <a:rPr lang="en-US" sz="200" b="1" dirty="0"/>
              <a:t> 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endParaRPr sz="600" b="1" dirty="0">
              <a:solidFill>
                <a:srgbClr val="1B3A6B"/>
              </a:solidFill>
              <a:latin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99133C-375C-BA2A-8841-ED68FD2FAB22}"/>
              </a:ext>
            </a:extLst>
          </p:cNvPr>
          <p:cNvSpPr txBox="1"/>
          <p:nvPr/>
        </p:nvSpPr>
        <p:spPr>
          <a:xfrm>
            <a:off x="485030" y="132786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B99206-C9AA-C304-D0A1-8990EFEC06A3}"/>
              </a:ext>
            </a:extLst>
          </p:cNvPr>
          <p:cNvSpPr txBox="1"/>
          <p:nvPr/>
        </p:nvSpPr>
        <p:spPr>
          <a:xfrm>
            <a:off x="89210" y="1248420"/>
            <a:ext cx="21967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Diabetic foot ulcers (DFU) carry a substantial psychological burden, but PHQ-9–measured depression has never been systematically compared between patients with DFU and the general type 2 diabetes (T2DM) population.</a:t>
            </a:r>
            <a:r>
              <a:rPr lang="en-US" sz="500" baseline="30000" dirty="0"/>
              <a:t>1</a:t>
            </a:r>
            <a:br>
              <a:rPr lang="en-US" sz="500" dirty="0"/>
            </a:br>
            <a:br>
              <a:rPr lang="en-US" sz="500" dirty="0"/>
            </a:br>
            <a:endParaRPr lang="en-US" sz="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976FD5-072E-FFD9-1B62-74DDD17D0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786" y="31803"/>
            <a:ext cx="864747" cy="864026"/>
          </a:xfrm>
          <a:prstGeom prst="rect">
            <a:avLst/>
          </a:prstGeom>
        </p:spPr>
      </p:pic>
      <p:sp>
        <p:nvSpPr>
          <p:cNvPr id="6" name="Rounded Rectangle 162">
            <a:extLst>
              <a:ext uri="{FF2B5EF4-FFF2-40B4-BE49-F238E27FC236}">
                <a16:creationId xmlns:a16="http://schemas.microsoft.com/office/drawing/2014/main" id="{7DD61316-AC33-8E11-2159-023BC83BAFF4}"/>
              </a:ext>
            </a:extLst>
          </p:cNvPr>
          <p:cNvSpPr/>
          <p:nvPr/>
        </p:nvSpPr>
        <p:spPr>
          <a:xfrm>
            <a:off x="6857999" y="2627790"/>
            <a:ext cx="2093976" cy="429768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53257-C4A5-9811-0472-06543F7B1B58}"/>
              </a:ext>
            </a:extLst>
          </p:cNvPr>
          <p:cNvSpPr txBox="1"/>
          <p:nvPr/>
        </p:nvSpPr>
        <p:spPr>
          <a:xfrm>
            <a:off x="6857999" y="2626526"/>
            <a:ext cx="209397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600" dirty="0">
                <a:solidFill>
                  <a:srgbClr val="1B2430"/>
                </a:solidFill>
                <a:latin typeface="Calibri"/>
              </a:rPr>
              <a:t>Build routine PHQ-9 screening into diabetic foot and limb-preservation clinics.</a:t>
            </a:r>
          </a:p>
          <a:p>
            <a:pPr marL="82296" indent="-82296" algn="l">
              <a:lnSpc>
                <a:spcPct val="105000"/>
              </a:lnSpc>
              <a:spcAft>
                <a:spcPts val="200"/>
              </a:spcAft>
              <a:buChar char="•"/>
            </a:pPr>
            <a:r>
              <a:rPr sz="600" dirty="0">
                <a:solidFill>
                  <a:srgbClr val="1B2430"/>
                </a:solidFill>
                <a:latin typeface="Calibri"/>
              </a:rPr>
              <a:t>Create referral pathways; consider consultation-liaison psychiatry on the multidisciplinary team.</a:t>
            </a:r>
          </a:p>
        </p:txBody>
      </p:sp>
      <p:sp>
        <p:nvSpPr>
          <p:cNvPr id="10" name="Rounded Rectangle 164">
            <a:extLst>
              <a:ext uri="{FF2B5EF4-FFF2-40B4-BE49-F238E27FC236}">
                <a16:creationId xmlns:a16="http://schemas.microsoft.com/office/drawing/2014/main" id="{6E72E0BF-5494-4974-8EA7-74594C5D760F}"/>
              </a:ext>
            </a:extLst>
          </p:cNvPr>
          <p:cNvSpPr/>
          <p:nvPr/>
        </p:nvSpPr>
        <p:spPr>
          <a:xfrm>
            <a:off x="128016" y="1635695"/>
            <a:ext cx="2093976" cy="182880"/>
          </a:xfrm>
          <a:prstGeom prst="roundRect">
            <a:avLst>
              <a:gd name="adj" fmla="val 25000"/>
            </a:avLst>
          </a:prstGeom>
          <a:solidFill>
            <a:srgbClr val="1B3A6B"/>
          </a:solidFill>
          <a:ln>
            <a:noFill/>
          </a:ln>
          <a:effectLst/>
        </p:spPr>
        <p:txBody>
          <a:bodyPr tIns="0" bIns="0" rtlCol="0" anchor="ctr"/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Calibri"/>
              </a:rPr>
              <a:t>PECO</a:t>
            </a:r>
            <a:endParaRPr sz="800" b="1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Pushpin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1463</Words>
  <Application>Microsoft Macintosh PowerPoint</Application>
  <PresentationFormat>On-screen Show (16:9)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Brandon Brooks</dc:creator>
  <cp:lastModifiedBy>Elin Aslanyan</cp:lastModifiedBy>
  <cp:revision>6</cp:revision>
  <dcterms:modified xsi:type="dcterms:W3CDTF">2026-10-08T17:55:09Z</dcterms:modified>
</cp:coreProperties>
</file>